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9" r:id="rId2"/>
    <p:sldId id="265" r:id="rId3"/>
    <p:sldId id="266" r:id="rId4"/>
    <p:sldId id="267" r:id="rId5"/>
    <p:sldId id="268" r:id="rId6"/>
    <p:sldId id="269" r:id="rId7"/>
    <p:sldId id="271" r:id="rId8"/>
    <p:sldId id="270" r:id="rId9"/>
    <p:sldId id="272" r:id="rId10"/>
    <p:sldId id="273" r:id="rId11"/>
    <p:sldId id="274" r:id="rId12"/>
    <p:sldId id="275" r:id="rId13"/>
    <p:sldId id="276"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0056"/>
    <a:srgbClr val="E508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78707"/>
  </p:normalViewPr>
  <p:slideViewPr>
    <p:cSldViewPr snapToGrid="0" snapToObjects="1" showGuides="1">
      <p:cViewPr varScale="1">
        <p:scale>
          <a:sx n="99" d="100"/>
          <a:sy n="99" d="100"/>
        </p:scale>
        <p:origin x="392"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079A18-F9D2-A44A-A86E-C4CC39983A08}" type="datetimeFigureOut">
              <a:rPr lang="nl-NL" smtClean="0"/>
              <a:t>26-02-2024</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9D55F6-6B37-DD4A-BA3F-9452EB322344}" type="slidenum">
              <a:rPr lang="nl-NL" smtClean="0"/>
              <a:t>‹#›</a:t>
            </a:fld>
            <a:endParaRPr lang="nl-NL"/>
          </a:p>
        </p:txBody>
      </p:sp>
    </p:spTree>
    <p:extLst>
      <p:ext uri="{BB962C8B-B14F-4D97-AF65-F5344CB8AC3E}">
        <p14:creationId xmlns:p14="http://schemas.microsoft.com/office/powerpoint/2010/main" val="245799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t>Speel deze dia pas volledig af en vraag de klas eerst welke types onderzoeksvragen ze nog kennen. </a:t>
            </a:r>
          </a:p>
        </p:txBody>
      </p:sp>
      <p:sp>
        <p:nvSpPr>
          <p:cNvPr id="4" name="Slide Number Placeholder 3"/>
          <p:cNvSpPr>
            <a:spLocks noGrp="1"/>
          </p:cNvSpPr>
          <p:nvPr>
            <p:ph type="sldNum" sz="quarter" idx="5"/>
          </p:nvPr>
        </p:nvSpPr>
        <p:spPr/>
        <p:txBody>
          <a:bodyPr/>
          <a:lstStyle/>
          <a:p>
            <a:fld id="{4A9D55F6-6B37-DD4A-BA3F-9452EB322344}" type="slidenum">
              <a:rPr lang="nl-NL" smtClean="0"/>
              <a:t>2</a:t>
            </a:fld>
            <a:endParaRPr lang="nl-NL"/>
          </a:p>
        </p:txBody>
      </p:sp>
    </p:spTree>
    <p:extLst>
      <p:ext uri="{BB962C8B-B14F-4D97-AF65-F5344CB8AC3E}">
        <p14:creationId xmlns:p14="http://schemas.microsoft.com/office/powerpoint/2010/main" val="1720093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5"/>
          </p:nvPr>
        </p:nvSpPr>
        <p:spPr/>
        <p:txBody>
          <a:bodyPr/>
          <a:lstStyle/>
          <a:p>
            <a:fld id="{4A9D55F6-6B37-DD4A-BA3F-9452EB322344}" type="slidenum">
              <a:rPr lang="nl-NL" smtClean="0"/>
              <a:t>3</a:t>
            </a:fld>
            <a:endParaRPr lang="nl-NL"/>
          </a:p>
        </p:txBody>
      </p:sp>
    </p:spTree>
    <p:extLst>
      <p:ext uri="{BB962C8B-B14F-4D97-AF65-F5344CB8AC3E}">
        <p14:creationId xmlns:p14="http://schemas.microsoft.com/office/powerpoint/2010/main" val="449967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5"/>
          </p:nvPr>
        </p:nvSpPr>
        <p:spPr/>
        <p:txBody>
          <a:bodyPr/>
          <a:lstStyle/>
          <a:p>
            <a:fld id="{4A9D55F6-6B37-DD4A-BA3F-9452EB322344}" type="slidenum">
              <a:rPr lang="nl-NL" smtClean="0"/>
              <a:t>4</a:t>
            </a:fld>
            <a:endParaRPr lang="nl-NL"/>
          </a:p>
        </p:txBody>
      </p:sp>
    </p:spTree>
    <p:extLst>
      <p:ext uri="{BB962C8B-B14F-4D97-AF65-F5344CB8AC3E}">
        <p14:creationId xmlns:p14="http://schemas.microsoft.com/office/powerpoint/2010/main" val="361852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5"/>
          </p:nvPr>
        </p:nvSpPr>
        <p:spPr/>
        <p:txBody>
          <a:bodyPr/>
          <a:lstStyle/>
          <a:p>
            <a:fld id="{4A9D55F6-6B37-DD4A-BA3F-9452EB322344}" type="slidenum">
              <a:rPr lang="nl-NL" smtClean="0"/>
              <a:t>5</a:t>
            </a:fld>
            <a:endParaRPr lang="nl-NL"/>
          </a:p>
        </p:txBody>
      </p:sp>
    </p:spTree>
    <p:extLst>
      <p:ext uri="{BB962C8B-B14F-4D97-AF65-F5344CB8AC3E}">
        <p14:creationId xmlns:p14="http://schemas.microsoft.com/office/powerpoint/2010/main" val="25152587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6" name="Afbeelding 4">
            <a:extLst>
              <a:ext uri="{FF2B5EF4-FFF2-40B4-BE49-F238E27FC236}">
                <a16:creationId xmlns:a16="http://schemas.microsoft.com/office/drawing/2014/main" id="{3E43DDCB-339E-4C3A-9E9E-C22943510D3B}"/>
              </a:ext>
            </a:extLst>
          </p:cNvPr>
          <p:cNvPicPr>
            <a:picLocks noChangeAspect="1"/>
          </p:cNvPicPr>
          <p:nvPr userDrawn="1"/>
        </p:nvPicPr>
        <p:blipFill>
          <a:blip r:embed="rId2"/>
          <a:stretch>
            <a:fillRect/>
          </a:stretch>
        </p:blipFill>
        <p:spPr>
          <a:xfrm>
            <a:off x="5034507" y="1152437"/>
            <a:ext cx="5313453" cy="3382701"/>
          </a:xfrm>
          <a:prstGeom prst="rect">
            <a:avLst/>
          </a:prstGeom>
        </p:spPr>
      </p:pic>
      <p:sp>
        <p:nvSpPr>
          <p:cNvPr id="29" name="Tijdelijke aanduiding voor tekst 28">
            <a:extLst>
              <a:ext uri="{FF2B5EF4-FFF2-40B4-BE49-F238E27FC236}">
                <a16:creationId xmlns:a16="http://schemas.microsoft.com/office/drawing/2014/main" id="{FDED8E11-341A-45D2-85B1-F7C4DB53232E}"/>
              </a:ext>
            </a:extLst>
          </p:cNvPr>
          <p:cNvSpPr>
            <a:spLocks noGrp="1"/>
          </p:cNvSpPr>
          <p:nvPr>
            <p:ph type="body" sz="quarter" idx="11" hasCustomPrompt="1"/>
          </p:nvPr>
        </p:nvSpPr>
        <p:spPr>
          <a:xfrm>
            <a:off x="893235" y="5095875"/>
            <a:ext cx="10452100" cy="1009650"/>
          </a:xfrm>
        </p:spPr>
        <p:txBody>
          <a:bodyPr>
            <a:normAutofit/>
          </a:bodyPr>
          <a:lstStyle>
            <a:lvl1pPr marL="0" indent="0">
              <a:buNone/>
              <a:defRPr lang="en-GB" sz="2475" b="0" i="0" u="none" strike="noStrike" cap="all" spc="0" baseline="0" dirty="0">
                <a:ln>
                  <a:noFill/>
                </a:ln>
                <a:solidFill>
                  <a:srgbClr val="000000"/>
                </a:solidFill>
                <a:uFillTx/>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Medium"/>
              </a:defRPr>
            </a:lvl1pPr>
          </a:lstStyle>
          <a:p>
            <a:pPr lvl="0"/>
            <a:r>
              <a:rPr lang="nl-NL" dirty="0"/>
              <a:t>VOORBEELD VAN EEN ONDERTITEL</a:t>
            </a:r>
            <a:endParaRPr lang="en-GB" dirty="0"/>
          </a:p>
        </p:txBody>
      </p:sp>
      <p:sp>
        <p:nvSpPr>
          <p:cNvPr id="34" name="Tijdelijke aanduiding voor tekst 33">
            <a:extLst>
              <a:ext uri="{FF2B5EF4-FFF2-40B4-BE49-F238E27FC236}">
                <a16:creationId xmlns:a16="http://schemas.microsoft.com/office/drawing/2014/main" id="{D9C3A310-643B-4139-9F62-77D06674713C}"/>
              </a:ext>
            </a:extLst>
          </p:cNvPr>
          <p:cNvSpPr>
            <a:spLocks noGrp="1"/>
          </p:cNvSpPr>
          <p:nvPr>
            <p:ph type="body" sz="quarter" idx="12" hasCustomPrompt="1"/>
          </p:nvPr>
        </p:nvSpPr>
        <p:spPr>
          <a:xfrm>
            <a:off x="893233" y="1196300"/>
            <a:ext cx="10458803" cy="588915"/>
          </a:xfrm>
        </p:spPr>
        <p:txBody>
          <a:bodyPr anchor="b">
            <a:noAutofit/>
          </a:bodyPr>
          <a:lstStyle>
            <a:lvl1pPr marL="0" indent="0">
              <a:buNone/>
              <a:defRPr lang="nl-NL" sz="1846" b="0" kern="1200" cap="all" baseline="0" dirty="0" smtClean="0">
                <a:solidFill>
                  <a:schemeClr val="tx2"/>
                </a:solidFill>
                <a:latin typeface="Avenir Next Condensed Medium" panose="020B0606020202020204" pitchFamily="34" charset="0"/>
                <a:ea typeface="Avenir Next Condensed Medium" panose="020B0606020202020204" pitchFamily="34" charset="0"/>
                <a:cs typeface="Avenir Next Condensed Medium" panose="020B0606020202020204" pitchFamily="34" charset="0"/>
                <a:sym typeface="Avenir Next Condensed Demi Bold"/>
              </a:defRPr>
            </a:lvl1pPr>
          </a:lstStyle>
          <a:p>
            <a:pPr lvl="0"/>
            <a:r>
              <a:rPr lang="nl-NL" dirty="0"/>
              <a:t>NAAM OPLEIDING/FACULTEIT</a:t>
            </a:r>
          </a:p>
        </p:txBody>
      </p:sp>
      <p:sp>
        <p:nvSpPr>
          <p:cNvPr id="3" name="Tijdelijke aanduiding voor tekst 2">
            <a:extLst>
              <a:ext uri="{FF2B5EF4-FFF2-40B4-BE49-F238E27FC236}">
                <a16:creationId xmlns:a16="http://schemas.microsoft.com/office/drawing/2014/main" id="{D3983EC9-36B1-B744-A87D-1AA0BEB38BFB}"/>
              </a:ext>
            </a:extLst>
          </p:cNvPr>
          <p:cNvSpPr>
            <a:spLocks noGrp="1"/>
          </p:cNvSpPr>
          <p:nvPr>
            <p:ph type="body" sz="quarter" idx="13" hasCustomPrompt="1"/>
          </p:nvPr>
        </p:nvSpPr>
        <p:spPr>
          <a:xfrm>
            <a:off x="893234" y="2214000"/>
            <a:ext cx="10452100" cy="2808000"/>
          </a:xfrm>
        </p:spPr>
        <p:txBody>
          <a:bodyPr>
            <a:normAutofit/>
          </a:bodyPr>
          <a:lstStyle>
            <a:lvl1pPr marL="0" indent="0">
              <a:lnSpc>
                <a:spcPct val="80000"/>
              </a:lnSpc>
              <a:buNone/>
              <a:defRPr sz="6750" b="1" cap="all" baseline="0">
                <a:latin typeface="Avenir Next Condensed Medium" panose="020B0606020202020204" pitchFamily="34" charset="0"/>
              </a:defRPr>
            </a:lvl1pPr>
          </a:lstStyle>
          <a:p>
            <a:r>
              <a:rPr lang="nl-NL" dirty="0"/>
              <a:t>Titel van de presentatie_</a:t>
            </a:r>
          </a:p>
        </p:txBody>
      </p:sp>
    </p:spTree>
    <p:extLst>
      <p:ext uri="{BB962C8B-B14F-4D97-AF65-F5344CB8AC3E}">
        <p14:creationId xmlns:p14="http://schemas.microsoft.com/office/powerpoint/2010/main" val="358500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Tekst_">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D13B7015-BB4D-A84E-84E4-520C33B85DF3}"/>
              </a:ext>
            </a:extLst>
          </p:cNvPr>
          <p:cNvSpPr>
            <a:spLocks noGrp="1"/>
          </p:cNvSpPr>
          <p:nvPr>
            <p:ph type="title" hasCustomPrompt="1"/>
          </p:nvPr>
        </p:nvSpPr>
        <p:spPr/>
        <p:txBody>
          <a:bodyPr anchor="b">
            <a:normAutofit/>
          </a:bodyPr>
          <a:lstStyle>
            <a:lvl1pPr>
              <a:defRPr sz="3200">
                <a:solidFill>
                  <a:schemeClr val="tx2"/>
                </a:solidFill>
              </a:defRPr>
            </a:lvl1pPr>
          </a:lstStyle>
          <a:p>
            <a:r>
              <a:rPr lang="nl-NL" dirty="0"/>
              <a:t>ONDERWERP / titel</a:t>
            </a:r>
          </a:p>
        </p:txBody>
      </p:sp>
      <p:sp>
        <p:nvSpPr>
          <p:cNvPr id="6" name="Tijdelijke aanduiding voor tekst 2"/>
          <p:cNvSpPr>
            <a:spLocks noGrp="1"/>
          </p:cNvSpPr>
          <p:nvPr>
            <p:ph type="body" sz="quarter" idx="11"/>
          </p:nvPr>
        </p:nvSpPr>
        <p:spPr>
          <a:xfrm>
            <a:off x="838200" y="1925638"/>
            <a:ext cx="105156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a:p>
        </p:txBody>
      </p:sp>
    </p:spTree>
    <p:extLst>
      <p:ext uri="{BB962C8B-B14F-4D97-AF65-F5344CB8AC3E}">
        <p14:creationId xmlns:p14="http://schemas.microsoft.com/office/powerpoint/2010/main" val="263155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Tekst">
    <p:spTree>
      <p:nvGrpSpPr>
        <p:cNvPr id="1" name=""/>
        <p:cNvGrpSpPr/>
        <p:nvPr/>
      </p:nvGrpSpPr>
      <p:grpSpPr>
        <a:xfrm>
          <a:off x="0" y="0"/>
          <a:ext cx="0" cy="0"/>
          <a:chOff x="0" y="0"/>
          <a:chExt cx="0" cy="0"/>
        </a:xfrm>
      </p:grpSpPr>
      <p:sp>
        <p:nvSpPr>
          <p:cNvPr id="4" name="Titel 6">
            <a:extLst>
              <a:ext uri="{FF2B5EF4-FFF2-40B4-BE49-F238E27FC236}">
                <a16:creationId xmlns:a16="http://schemas.microsoft.com/office/drawing/2014/main" id="{24158585-8C9B-2444-8413-2968F1CB97F5}"/>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7" name="Tijdelijke aanduiding voor tekst 2"/>
          <p:cNvSpPr>
            <a:spLocks noGrp="1"/>
          </p:cNvSpPr>
          <p:nvPr>
            <p:ph type="body" sz="quarter" idx="11"/>
          </p:nvPr>
        </p:nvSpPr>
        <p:spPr>
          <a:xfrm>
            <a:off x="838200" y="1925638"/>
            <a:ext cx="52578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46748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Tekst en Afbeelding">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260C8E6A-14DF-4CBC-B795-FDA284EC4712}"/>
              </a:ext>
            </a:extLst>
          </p:cNvPr>
          <p:cNvSpPr>
            <a:spLocks noGrp="1"/>
          </p:cNvSpPr>
          <p:nvPr>
            <p:ph type="pic" sz="quarter" idx="11"/>
          </p:nvPr>
        </p:nvSpPr>
        <p:spPr>
          <a:xfrm>
            <a:off x="6553203" y="1917701"/>
            <a:ext cx="4800600" cy="4248000"/>
          </a:xfrm>
        </p:spPr>
        <p:txBody>
          <a:bodyPr>
            <a:normAutofit/>
          </a:bodyPr>
          <a:lstStyle>
            <a:lvl1pPr marL="0" indent="0">
              <a:buNone/>
              <a:defRPr sz="1275">
                <a:latin typeface="Arial" panose="020B0604020202020204" pitchFamily="34" charset="0"/>
                <a:cs typeface="Arial" panose="020B0604020202020204" pitchFamily="34" charset="0"/>
              </a:defRPr>
            </a:lvl1pPr>
          </a:lstStyle>
          <a:p>
            <a:r>
              <a:rPr lang="en-GB"/>
              <a:t>Click icon to add picture</a:t>
            </a:r>
            <a:endParaRPr lang="en-GB" dirty="0"/>
          </a:p>
        </p:txBody>
      </p:sp>
      <p:sp>
        <p:nvSpPr>
          <p:cNvPr id="7" name="Titel 6">
            <a:extLst>
              <a:ext uri="{FF2B5EF4-FFF2-40B4-BE49-F238E27FC236}">
                <a16:creationId xmlns:a16="http://schemas.microsoft.com/office/drawing/2014/main" id="{70688633-6D41-064D-B005-BBA9338D0D94}"/>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8" name="Tijdelijke aanduiding voor tekst 2"/>
          <p:cNvSpPr>
            <a:spLocks noGrp="1"/>
          </p:cNvSpPr>
          <p:nvPr>
            <p:ph type="body" sz="quarter" idx="12"/>
          </p:nvPr>
        </p:nvSpPr>
        <p:spPr>
          <a:xfrm>
            <a:off x="838200" y="1926000"/>
            <a:ext cx="5257800" cy="4248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3351361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ubbele Titel en Tekst">
    <p:spTree>
      <p:nvGrpSpPr>
        <p:cNvPr id="1" name=""/>
        <p:cNvGrpSpPr/>
        <p:nvPr/>
      </p:nvGrpSpPr>
      <p:grpSpPr>
        <a:xfrm>
          <a:off x="0" y="0"/>
          <a:ext cx="0" cy="0"/>
          <a:chOff x="0" y="0"/>
          <a:chExt cx="0" cy="0"/>
        </a:xfrm>
      </p:grpSpPr>
      <p:sp>
        <p:nvSpPr>
          <p:cNvPr id="9" name="Tijdelijke aanduiding voor tekst 4">
            <a:extLst>
              <a:ext uri="{FF2B5EF4-FFF2-40B4-BE49-F238E27FC236}">
                <a16:creationId xmlns:a16="http://schemas.microsoft.com/office/drawing/2014/main" id="{4B8653B3-70AE-4E3E-9A4D-3EAF4B4F4A9E}"/>
              </a:ext>
            </a:extLst>
          </p:cNvPr>
          <p:cNvSpPr>
            <a:spLocks noGrp="1"/>
          </p:cNvSpPr>
          <p:nvPr>
            <p:ph type="body" sz="quarter" idx="15" hasCustomPrompt="1"/>
          </p:nvPr>
        </p:nvSpPr>
        <p:spPr>
          <a:xfrm>
            <a:off x="6553200" y="1778435"/>
            <a:ext cx="4800600" cy="413103"/>
          </a:xfrm>
        </p:spPr>
        <p:txBody>
          <a:bodyPr anchor="ctr">
            <a:noAutofit/>
          </a:bodyPr>
          <a:lstStyle>
            <a:lvl1pPr marL="0" indent="0">
              <a:buNone/>
              <a:defRPr sz="2000" b="1" baseline="0"/>
            </a:lvl1pPr>
          </a:lstStyle>
          <a:p>
            <a:pPr lvl="0"/>
            <a:r>
              <a:rPr lang="nl-NL" dirty="0"/>
              <a:t>Klik voor </a:t>
            </a:r>
            <a:r>
              <a:rPr lang="nl-NL" dirty="0" err="1"/>
              <a:t>subkop</a:t>
            </a:r>
            <a:endParaRPr lang="en-GB" dirty="0"/>
          </a:p>
        </p:txBody>
      </p:sp>
      <p:sp>
        <p:nvSpPr>
          <p:cNvPr id="10" name="Tijdelijke aanduiding voor tekst 4">
            <a:extLst>
              <a:ext uri="{FF2B5EF4-FFF2-40B4-BE49-F238E27FC236}">
                <a16:creationId xmlns:a16="http://schemas.microsoft.com/office/drawing/2014/main" id="{60C7571E-BBB1-4DDF-9329-A0C028CAE8FB}"/>
              </a:ext>
            </a:extLst>
          </p:cNvPr>
          <p:cNvSpPr>
            <a:spLocks noGrp="1"/>
          </p:cNvSpPr>
          <p:nvPr>
            <p:ph type="body" sz="quarter" idx="16" hasCustomPrompt="1"/>
          </p:nvPr>
        </p:nvSpPr>
        <p:spPr>
          <a:xfrm>
            <a:off x="838200" y="1778435"/>
            <a:ext cx="4800600" cy="413103"/>
          </a:xfrm>
        </p:spPr>
        <p:txBody>
          <a:bodyPr anchor="ctr">
            <a:noAutofit/>
          </a:bodyPr>
          <a:lstStyle>
            <a:lvl1pPr marL="0" indent="0">
              <a:buNone/>
              <a:defRPr sz="2000" b="1"/>
            </a:lvl1pPr>
          </a:lstStyle>
          <a:p>
            <a:pPr lvl="0"/>
            <a:r>
              <a:rPr lang="nl-NL" dirty="0"/>
              <a:t>Klik voor </a:t>
            </a:r>
            <a:r>
              <a:rPr lang="nl-NL" dirty="0" err="1"/>
              <a:t>subkop</a:t>
            </a:r>
            <a:endParaRPr lang="en-GB" dirty="0"/>
          </a:p>
        </p:txBody>
      </p:sp>
      <p:sp>
        <p:nvSpPr>
          <p:cNvPr id="8" name="Titel 6">
            <a:extLst>
              <a:ext uri="{FF2B5EF4-FFF2-40B4-BE49-F238E27FC236}">
                <a16:creationId xmlns:a16="http://schemas.microsoft.com/office/drawing/2014/main" id="{AB6897B6-1B30-8840-AEF5-653E3015C372}"/>
              </a:ext>
            </a:extLst>
          </p:cNvPr>
          <p:cNvSpPr>
            <a:spLocks noGrp="1"/>
          </p:cNvSpPr>
          <p:nvPr>
            <p:ph type="title" hasCustomPrompt="1"/>
          </p:nvPr>
        </p:nvSpPr>
        <p:spPr>
          <a:xfrm>
            <a:off x="838200" y="365129"/>
            <a:ext cx="10515600" cy="1325563"/>
          </a:xfrm>
        </p:spPr>
        <p:txBody>
          <a:bodyPr anchor="b">
            <a:normAutofit/>
          </a:bodyPr>
          <a:lstStyle>
            <a:lvl1pPr>
              <a:defRPr sz="3200">
                <a:solidFill>
                  <a:schemeClr val="tx2"/>
                </a:solidFill>
              </a:defRPr>
            </a:lvl1pPr>
          </a:lstStyle>
          <a:p>
            <a:r>
              <a:rPr lang="nl-NL" dirty="0"/>
              <a:t>ONDERWERP / titel</a:t>
            </a:r>
          </a:p>
        </p:txBody>
      </p:sp>
      <p:sp>
        <p:nvSpPr>
          <p:cNvPr id="3" name="Tijdelijke aanduiding voor tekst 2"/>
          <p:cNvSpPr>
            <a:spLocks noGrp="1"/>
          </p:cNvSpPr>
          <p:nvPr>
            <p:ph type="body" sz="quarter" idx="18"/>
          </p:nvPr>
        </p:nvSpPr>
        <p:spPr>
          <a:xfrm>
            <a:off x="838200" y="2286000"/>
            <a:ext cx="4800600" cy="39052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
        <p:nvSpPr>
          <p:cNvPr id="12" name="Tijdelijke aanduiding voor tekst 4"/>
          <p:cNvSpPr>
            <a:spLocks noGrp="1"/>
          </p:cNvSpPr>
          <p:nvPr>
            <p:ph type="body" sz="quarter" idx="19"/>
          </p:nvPr>
        </p:nvSpPr>
        <p:spPr>
          <a:xfrm>
            <a:off x="6553200" y="2286000"/>
            <a:ext cx="4800600" cy="390525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l-NL" dirty="0"/>
          </a:p>
        </p:txBody>
      </p:sp>
    </p:spTree>
    <p:extLst>
      <p:ext uri="{BB962C8B-B14F-4D97-AF65-F5344CB8AC3E}">
        <p14:creationId xmlns:p14="http://schemas.microsoft.com/office/powerpoint/2010/main" val="281301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13" name="Rechthoek">
            <a:extLst>
              <a:ext uri="{FF2B5EF4-FFF2-40B4-BE49-F238E27FC236}">
                <a16:creationId xmlns:a16="http://schemas.microsoft.com/office/drawing/2014/main" id="{2F35E840-7D0C-489A-B88C-9B5B6A358F43}"/>
              </a:ext>
            </a:extLst>
          </p:cNvPr>
          <p:cNvSpPr/>
          <p:nvPr/>
        </p:nvSpPr>
        <p:spPr>
          <a:xfrm>
            <a:off x="3149600" y="733425"/>
            <a:ext cx="5892800" cy="5391150"/>
          </a:xfrm>
          <a:prstGeom prst="rect">
            <a:avLst/>
          </a:prstGeom>
          <a:solidFill>
            <a:srgbClr val="000000"/>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sz="2400"/>
          </a:p>
        </p:txBody>
      </p:sp>
      <p:sp>
        <p:nvSpPr>
          <p:cNvPr id="20" name="Tijdelijke aanduiding voor tekst 19">
            <a:extLst>
              <a:ext uri="{FF2B5EF4-FFF2-40B4-BE49-F238E27FC236}">
                <a16:creationId xmlns:a16="http://schemas.microsoft.com/office/drawing/2014/main" id="{7E150451-5081-475D-A7BF-2CE6F5C377F5}"/>
              </a:ext>
            </a:extLst>
          </p:cNvPr>
          <p:cNvSpPr>
            <a:spLocks noGrp="1"/>
          </p:cNvSpPr>
          <p:nvPr>
            <p:ph type="body" sz="quarter" idx="11" hasCustomPrompt="1"/>
          </p:nvPr>
        </p:nvSpPr>
        <p:spPr>
          <a:xfrm>
            <a:off x="3640216" y="5429602"/>
            <a:ext cx="4910667" cy="493713"/>
          </a:xfrm>
        </p:spPr>
        <p:txBody>
          <a:bodyPr anchor="b"/>
          <a:lstStyle>
            <a:lvl1pPr marL="0" indent="0">
              <a:spcBef>
                <a:spcPts val="0"/>
              </a:spcBef>
              <a:buNone/>
              <a:defRPr sz="1800" cap="all" baseline="0">
                <a:solidFill>
                  <a:schemeClr val="bg1"/>
                </a:solidFill>
              </a:defRPr>
            </a:lvl1pPr>
          </a:lstStyle>
          <a:p>
            <a:pPr lvl="0"/>
            <a:r>
              <a:rPr lang="nl-NL" dirty="0"/>
              <a:t>NAAM</a:t>
            </a:r>
            <a:endParaRPr lang="en-GB" dirty="0"/>
          </a:p>
        </p:txBody>
      </p:sp>
      <p:sp>
        <p:nvSpPr>
          <p:cNvPr id="3" name="Tijdelijke aanduiding voor tekst 2">
            <a:extLst>
              <a:ext uri="{FF2B5EF4-FFF2-40B4-BE49-F238E27FC236}">
                <a16:creationId xmlns:a16="http://schemas.microsoft.com/office/drawing/2014/main" id="{B0DA6865-FA7E-094E-A575-DAADE998A20B}"/>
              </a:ext>
            </a:extLst>
          </p:cNvPr>
          <p:cNvSpPr>
            <a:spLocks noGrp="1"/>
          </p:cNvSpPr>
          <p:nvPr>
            <p:ph type="body" sz="quarter" idx="12" hasCustomPrompt="1"/>
          </p:nvPr>
        </p:nvSpPr>
        <p:spPr>
          <a:xfrm>
            <a:off x="3640216" y="1628775"/>
            <a:ext cx="4910667" cy="3600450"/>
          </a:xfrm>
        </p:spPr>
        <p:txBody>
          <a:bodyPr>
            <a:normAutofit/>
          </a:bodyPr>
          <a:lstStyle>
            <a:lvl1pPr marL="0" indent="0">
              <a:spcBef>
                <a:spcPts val="0"/>
              </a:spcBef>
              <a:buNone/>
              <a:defRPr sz="2800" cap="all" baseline="0">
                <a:solidFill>
                  <a:schemeClr val="bg1"/>
                </a:solidFill>
              </a:defRPr>
            </a:lvl1pPr>
          </a:lstStyle>
          <a:p>
            <a:r>
              <a:rPr lang="nl-NL" dirty="0"/>
              <a:t>‘QUOTE’</a:t>
            </a:r>
          </a:p>
        </p:txBody>
      </p:sp>
      <p:pic>
        <p:nvPicPr>
          <p:cNvPr id="6" name="Afbeelding 2">
            <a:extLst>
              <a:ext uri="{FF2B5EF4-FFF2-40B4-BE49-F238E27FC236}">
                <a16:creationId xmlns:a16="http://schemas.microsoft.com/office/drawing/2014/main" id="{FFDA8079-95BD-45E3-8313-ABF6A59ED207}"/>
              </a:ext>
            </a:extLst>
          </p:cNvPr>
          <p:cNvPicPr>
            <a:picLocks noChangeAspect="1"/>
          </p:cNvPicPr>
          <p:nvPr userDrawn="1"/>
        </p:nvPicPr>
        <p:blipFill>
          <a:blip r:embed="rId2"/>
          <a:stretch>
            <a:fillRect/>
          </a:stretch>
        </p:blipFill>
        <p:spPr>
          <a:xfrm>
            <a:off x="3644574" y="601590"/>
            <a:ext cx="355939" cy="297299"/>
          </a:xfrm>
          <a:prstGeom prst="rect">
            <a:avLst/>
          </a:prstGeom>
        </p:spPr>
      </p:pic>
    </p:spTree>
    <p:extLst>
      <p:ext uri="{BB962C8B-B14F-4D97-AF65-F5344CB8AC3E}">
        <p14:creationId xmlns:p14="http://schemas.microsoft.com/office/powerpoint/2010/main" val="2967552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D6486190-F1D1-43BB-B712-AB7BE1C184AD}"/>
              </a:ext>
            </a:extLst>
          </p:cNvPr>
          <p:cNvSpPr>
            <a:spLocks noGrp="1"/>
          </p:cNvSpPr>
          <p:nvPr>
            <p:ph type="title"/>
          </p:nvPr>
        </p:nvSpPr>
        <p:spPr>
          <a:xfrm>
            <a:off x="838200" y="365129"/>
            <a:ext cx="10515600" cy="1325563"/>
          </a:xfrm>
          <a:prstGeom prst="rect">
            <a:avLst/>
          </a:prstGeom>
        </p:spPr>
        <p:txBody>
          <a:bodyPr vert="horz" lIns="91440" tIns="45720" rIns="91440" bIns="45720" rtlCol="0" anchor="b">
            <a:normAutofit/>
          </a:bodyPr>
          <a:lstStyle/>
          <a:p>
            <a:r>
              <a:rPr lang="nl-NL" dirty="0"/>
              <a:t>KLIK OM STIJL TE BEWERKEN</a:t>
            </a:r>
            <a:endParaRPr lang="en-GB" dirty="0"/>
          </a:p>
        </p:txBody>
      </p:sp>
      <p:sp>
        <p:nvSpPr>
          <p:cNvPr id="3" name="Tijdelijke aanduiding voor tekst 2">
            <a:extLst>
              <a:ext uri="{FF2B5EF4-FFF2-40B4-BE49-F238E27FC236}">
                <a16:creationId xmlns:a16="http://schemas.microsoft.com/office/drawing/2014/main" id="{6BC46703-C372-4CCF-BBDB-349EF159E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pic>
        <p:nvPicPr>
          <p:cNvPr id="6" name="Afbeelding 5">
            <a:extLst>
              <a:ext uri="{FF2B5EF4-FFF2-40B4-BE49-F238E27FC236}">
                <a16:creationId xmlns:a16="http://schemas.microsoft.com/office/drawing/2014/main" id="{D2936B9B-9586-48DE-B845-C54BC129D8BB}"/>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999687" y="6227764"/>
            <a:ext cx="1359194" cy="588915"/>
          </a:xfrm>
          <a:prstGeom prst="rect">
            <a:avLst/>
          </a:prstGeom>
        </p:spPr>
      </p:pic>
    </p:spTree>
    <p:extLst>
      <p:ext uri="{BB962C8B-B14F-4D97-AF65-F5344CB8AC3E}">
        <p14:creationId xmlns:p14="http://schemas.microsoft.com/office/powerpoint/2010/main" val="14963746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514337" rtl="0" eaLnBrk="1" latinLnBrk="0" hangingPunct="1">
        <a:lnSpc>
          <a:spcPct val="90000"/>
        </a:lnSpc>
        <a:spcBef>
          <a:spcPct val="0"/>
        </a:spcBef>
        <a:buNone/>
        <a:defRPr lang="nl-NL" sz="3200" b="1" kern="1200" cap="all" baseline="0" dirty="0">
          <a:solidFill>
            <a:schemeClr val="tx2"/>
          </a:solidFill>
          <a:latin typeface="Avenir Next Condensed Medium" panose="020B0606020202020204" pitchFamily="34" charset="0"/>
          <a:ea typeface="+mj-ea"/>
          <a:cs typeface="Arial" panose="020B0604020202020204" pitchFamily="34" charset="0"/>
          <a:sym typeface="Avenir Next Condensed Demi Bold"/>
        </a:defRPr>
      </a:lvl1pPr>
    </p:titleStyle>
    <p:bodyStyle>
      <a:lvl1pPr marL="18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36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54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72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900000" indent="-180000" algn="l" defTabSz="514337" rtl="0" eaLnBrk="1" latinLnBrk="0" hangingPunct="1">
        <a:lnSpc>
          <a:spcPct val="110000"/>
        </a:lnSpc>
        <a:spcBef>
          <a:spcPts val="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1414427"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596"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65"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33" indent="-128585" algn="l" defTabSz="514337"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37" rtl="0" eaLnBrk="1" latinLnBrk="0" hangingPunct="1">
        <a:defRPr sz="1013" kern="1200">
          <a:solidFill>
            <a:schemeClr val="tx1"/>
          </a:solidFill>
          <a:latin typeface="+mn-lt"/>
          <a:ea typeface="+mn-ea"/>
          <a:cs typeface="+mn-cs"/>
        </a:defRPr>
      </a:lvl1pPr>
      <a:lvl2pPr marL="257169" algn="l" defTabSz="514337" rtl="0" eaLnBrk="1" latinLnBrk="0" hangingPunct="1">
        <a:defRPr sz="1013" kern="1200">
          <a:solidFill>
            <a:schemeClr val="tx1"/>
          </a:solidFill>
          <a:latin typeface="+mn-lt"/>
          <a:ea typeface="+mn-ea"/>
          <a:cs typeface="+mn-cs"/>
        </a:defRPr>
      </a:lvl2pPr>
      <a:lvl3pPr marL="514337" algn="l" defTabSz="514337" rtl="0" eaLnBrk="1" latinLnBrk="0" hangingPunct="1">
        <a:defRPr sz="1013" kern="1200">
          <a:solidFill>
            <a:schemeClr val="tx1"/>
          </a:solidFill>
          <a:latin typeface="+mn-lt"/>
          <a:ea typeface="+mn-ea"/>
          <a:cs typeface="+mn-cs"/>
        </a:defRPr>
      </a:lvl3pPr>
      <a:lvl4pPr marL="771506" algn="l" defTabSz="514337" rtl="0" eaLnBrk="1" latinLnBrk="0" hangingPunct="1">
        <a:defRPr sz="1013" kern="1200">
          <a:solidFill>
            <a:schemeClr val="tx1"/>
          </a:solidFill>
          <a:latin typeface="+mn-lt"/>
          <a:ea typeface="+mn-ea"/>
          <a:cs typeface="+mn-cs"/>
        </a:defRPr>
      </a:lvl4pPr>
      <a:lvl5pPr marL="1028675" algn="l" defTabSz="514337" rtl="0" eaLnBrk="1" latinLnBrk="0" hangingPunct="1">
        <a:defRPr sz="1013" kern="1200">
          <a:solidFill>
            <a:schemeClr val="tx1"/>
          </a:solidFill>
          <a:latin typeface="+mn-lt"/>
          <a:ea typeface="+mn-ea"/>
          <a:cs typeface="+mn-cs"/>
        </a:defRPr>
      </a:lvl5pPr>
      <a:lvl6pPr marL="1285843" algn="l" defTabSz="514337" rtl="0" eaLnBrk="1" latinLnBrk="0" hangingPunct="1">
        <a:defRPr sz="1013" kern="1200">
          <a:solidFill>
            <a:schemeClr val="tx1"/>
          </a:solidFill>
          <a:latin typeface="+mn-lt"/>
          <a:ea typeface="+mn-ea"/>
          <a:cs typeface="+mn-cs"/>
        </a:defRPr>
      </a:lvl6pPr>
      <a:lvl7pPr marL="1543011" algn="l" defTabSz="514337" rtl="0" eaLnBrk="1" latinLnBrk="0" hangingPunct="1">
        <a:defRPr sz="1013" kern="1200">
          <a:solidFill>
            <a:schemeClr val="tx1"/>
          </a:solidFill>
          <a:latin typeface="+mn-lt"/>
          <a:ea typeface="+mn-ea"/>
          <a:cs typeface="+mn-cs"/>
        </a:defRPr>
      </a:lvl7pPr>
      <a:lvl8pPr marL="1800180" algn="l" defTabSz="514337" rtl="0" eaLnBrk="1" latinLnBrk="0" hangingPunct="1">
        <a:defRPr sz="1013" kern="1200">
          <a:solidFill>
            <a:schemeClr val="tx1"/>
          </a:solidFill>
          <a:latin typeface="+mn-lt"/>
          <a:ea typeface="+mn-ea"/>
          <a:cs typeface="+mn-cs"/>
        </a:defRPr>
      </a:lvl8pPr>
      <a:lvl9pPr marL="2057349" algn="l" defTabSz="514337"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sz="quarter" idx="11"/>
          </p:nvPr>
        </p:nvSpPr>
        <p:spPr/>
        <p:txBody>
          <a:bodyPr/>
          <a:lstStyle/>
          <a:p>
            <a:r>
              <a:rPr lang="nl-NL" dirty="0" err="1"/>
              <a:t>teex</a:t>
            </a:r>
            <a:endParaRPr lang="nl-NL" dirty="0"/>
          </a:p>
        </p:txBody>
      </p:sp>
      <p:sp>
        <p:nvSpPr>
          <p:cNvPr id="6" name="Tijdelijke aanduiding voor tekst 5"/>
          <p:cNvSpPr>
            <a:spLocks noGrp="1"/>
          </p:cNvSpPr>
          <p:nvPr>
            <p:ph type="body" sz="quarter" idx="12"/>
          </p:nvPr>
        </p:nvSpPr>
        <p:spPr/>
        <p:txBody>
          <a:bodyPr/>
          <a:lstStyle/>
          <a:p>
            <a:r>
              <a:rPr lang="nl-NL" dirty="0" err="1"/>
              <a:t>aim</a:t>
            </a:r>
            <a:endParaRPr lang="nl-NL" dirty="0"/>
          </a:p>
        </p:txBody>
      </p:sp>
      <p:sp>
        <p:nvSpPr>
          <p:cNvPr id="7" name="Tijdelijke aanduiding voor tekst 6"/>
          <p:cNvSpPr>
            <a:spLocks noGrp="1"/>
          </p:cNvSpPr>
          <p:nvPr>
            <p:ph type="body" sz="quarter" idx="13"/>
          </p:nvPr>
        </p:nvSpPr>
        <p:spPr/>
        <p:txBody>
          <a:bodyPr/>
          <a:lstStyle/>
          <a:p>
            <a:r>
              <a:rPr lang="nl-NL" dirty="0"/>
              <a:t>Onderzoeksvragen en onderzoeksgebieden</a:t>
            </a:r>
          </a:p>
        </p:txBody>
      </p:sp>
    </p:spTree>
    <p:extLst>
      <p:ext uri="{BB962C8B-B14F-4D97-AF65-F5344CB8AC3E}">
        <p14:creationId xmlns:p14="http://schemas.microsoft.com/office/powerpoint/2010/main" val="307329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Voorschrijvende</a:t>
            </a:r>
            <a:r>
              <a:rPr lang="en-GB" dirty="0"/>
              <a:t> </a:t>
            </a:r>
            <a:r>
              <a:rPr lang="en-GB" dirty="0" err="1"/>
              <a:t>vragen</a:t>
            </a:r>
            <a:r>
              <a:rPr lang="en-GB" dirty="0"/>
              <a:t> 	(“Prescriptive”)</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Meestal “Hoe” of “Wat”.</a:t>
            </a:r>
          </a:p>
          <a:p>
            <a:r>
              <a:rPr lang="nl-NL" dirty="0"/>
              <a:t>Je hebt alle aspecten nodig:</a:t>
            </a:r>
          </a:p>
          <a:p>
            <a:pPr lvl="1"/>
            <a:r>
              <a:rPr lang="nl-NL" dirty="0"/>
              <a:t>Expertise uit de rechterkant</a:t>
            </a:r>
          </a:p>
          <a:p>
            <a:pPr lvl="1"/>
            <a:r>
              <a:rPr lang="nl-NL" dirty="0" err="1"/>
              <a:t>Passendheid</a:t>
            </a:r>
            <a:r>
              <a:rPr lang="nl-NL" dirty="0"/>
              <a:t> bij het toepassingsdomein anderzijds</a:t>
            </a:r>
          </a:p>
          <a:p>
            <a:pPr lvl="1"/>
            <a:r>
              <a:rPr lang="nl-NL" dirty="0"/>
              <a:t>Afhankelijk van de vraag:</a:t>
            </a:r>
          </a:p>
          <a:p>
            <a:pPr lvl="2"/>
            <a:r>
              <a:rPr lang="nl-NL" dirty="0"/>
              <a:t>Overzicht: dan Field/Library combineren met Workshop</a:t>
            </a:r>
          </a:p>
          <a:p>
            <a:pPr lvl="2"/>
            <a:r>
              <a:rPr lang="nl-NL" dirty="0"/>
              <a:t>Details: dan Lab/Showroom combineren met Workshop. </a:t>
            </a:r>
          </a:p>
        </p:txBody>
      </p:sp>
      <p:sp>
        <p:nvSpPr>
          <p:cNvPr id="9" name="Connector 8">
            <a:extLst>
              <a:ext uri="{FF2B5EF4-FFF2-40B4-BE49-F238E27FC236}">
                <a16:creationId xmlns:a16="http://schemas.microsoft.com/office/drawing/2014/main" id="{AA473645-BA55-486A-F454-5F7027C33D0D}"/>
              </a:ext>
            </a:extLst>
          </p:cNvPr>
          <p:cNvSpPr/>
          <p:nvPr/>
        </p:nvSpPr>
        <p:spPr>
          <a:xfrm>
            <a:off x="7276562"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950817" y="2625542"/>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Connector 2">
            <a:extLst>
              <a:ext uri="{FF2B5EF4-FFF2-40B4-BE49-F238E27FC236}">
                <a16:creationId xmlns:a16="http://schemas.microsoft.com/office/drawing/2014/main" id="{86AE9153-756F-8E72-07CA-5C907A52C447}"/>
              </a:ext>
            </a:extLst>
          </p:cNvPr>
          <p:cNvSpPr/>
          <p:nvPr/>
        </p:nvSpPr>
        <p:spPr>
          <a:xfrm>
            <a:off x="8113689" y="3476274"/>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Connector 3">
            <a:extLst>
              <a:ext uri="{FF2B5EF4-FFF2-40B4-BE49-F238E27FC236}">
                <a16:creationId xmlns:a16="http://schemas.microsoft.com/office/drawing/2014/main" id="{39AF51DA-DD5B-C423-D172-2F74ACD60E87}"/>
              </a:ext>
            </a:extLst>
          </p:cNvPr>
          <p:cNvSpPr/>
          <p:nvPr/>
        </p:nvSpPr>
        <p:spPr>
          <a:xfrm>
            <a:off x="7284442" y="42478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Connector 10">
            <a:extLst>
              <a:ext uri="{FF2B5EF4-FFF2-40B4-BE49-F238E27FC236}">
                <a16:creationId xmlns:a16="http://schemas.microsoft.com/office/drawing/2014/main" id="{17C61A52-3F16-14E8-69F5-F3EF6F1ED934}"/>
              </a:ext>
            </a:extLst>
          </p:cNvPr>
          <p:cNvSpPr/>
          <p:nvPr/>
        </p:nvSpPr>
        <p:spPr>
          <a:xfrm>
            <a:off x="8966576" y="4265138"/>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11701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Vergelijkende</a:t>
            </a:r>
            <a:r>
              <a:rPr lang="en-GB" dirty="0"/>
              <a:t> </a:t>
            </a:r>
            <a:r>
              <a:rPr lang="en-GB" dirty="0" err="1"/>
              <a:t>vragen</a:t>
            </a:r>
            <a:r>
              <a:rPr lang="en-GB" dirty="0"/>
              <a:t> 	(“Comparative”)</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Meestal “Hoe” of “Wat”.</a:t>
            </a:r>
          </a:p>
          <a:p>
            <a:r>
              <a:rPr lang="nl-NL" dirty="0"/>
              <a:t>Focus ligt doorgaans op iets wat je moet meten of dat je moet vergelijken met criteria.</a:t>
            </a:r>
          </a:p>
          <a:p>
            <a:r>
              <a:rPr lang="nl-NL" dirty="0"/>
              <a:t>Meten: Lab</a:t>
            </a:r>
          </a:p>
          <a:p>
            <a:r>
              <a:rPr lang="nl-NL" dirty="0"/>
              <a:t>Criteria: Field + Library</a:t>
            </a:r>
          </a:p>
        </p:txBody>
      </p:sp>
      <p:sp>
        <p:nvSpPr>
          <p:cNvPr id="9" name="Connector 8">
            <a:extLst>
              <a:ext uri="{FF2B5EF4-FFF2-40B4-BE49-F238E27FC236}">
                <a16:creationId xmlns:a16="http://schemas.microsoft.com/office/drawing/2014/main" id="{AA473645-BA55-486A-F454-5F7027C33D0D}"/>
              </a:ext>
            </a:extLst>
          </p:cNvPr>
          <p:cNvSpPr/>
          <p:nvPr/>
        </p:nvSpPr>
        <p:spPr>
          <a:xfrm>
            <a:off x="7276562"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950817" y="2625542"/>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Connector 3">
            <a:extLst>
              <a:ext uri="{FF2B5EF4-FFF2-40B4-BE49-F238E27FC236}">
                <a16:creationId xmlns:a16="http://schemas.microsoft.com/office/drawing/2014/main" id="{39AF51DA-DD5B-C423-D172-2F74ACD60E87}"/>
              </a:ext>
            </a:extLst>
          </p:cNvPr>
          <p:cNvSpPr/>
          <p:nvPr/>
        </p:nvSpPr>
        <p:spPr>
          <a:xfrm>
            <a:off x="7284442" y="42478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311069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Correlationele</a:t>
            </a:r>
            <a:r>
              <a:rPr lang="en-GB" dirty="0"/>
              <a:t> </a:t>
            </a:r>
            <a:r>
              <a:rPr lang="en-GB" dirty="0" err="1"/>
              <a:t>vragen</a:t>
            </a:r>
            <a:r>
              <a:rPr lang="en-GB" dirty="0"/>
              <a:t> 	(“Correlational”)</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Kunnen gesloten vragen zijn. </a:t>
            </a:r>
          </a:p>
          <a:p>
            <a:r>
              <a:rPr lang="nl-NL" dirty="0"/>
              <a:t>Open vragen: Meestal “Hoe” of “Wat”.</a:t>
            </a:r>
          </a:p>
          <a:p>
            <a:r>
              <a:rPr lang="nl-NL" dirty="0"/>
              <a:t>Focus ligt op verbanden leggen.</a:t>
            </a:r>
          </a:p>
          <a:p>
            <a:r>
              <a:rPr lang="nl-NL" dirty="0"/>
              <a:t>Input kan uit Field, Library en Showroom komen.</a:t>
            </a:r>
          </a:p>
          <a:p>
            <a:r>
              <a:rPr lang="nl-NL" dirty="0"/>
              <a:t>Output uit primair uit Workshop, secundair uit Lab.</a:t>
            </a:r>
          </a:p>
        </p:txBody>
      </p:sp>
      <p:sp>
        <p:nvSpPr>
          <p:cNvPr id="10" name="Connector 9">
            <a:extLst>
              <a:ext uri="{FF2B5EF4-FFF2-40B4-BE49-F238E27FC236}">
                <a16:creationId xmlns:a16="http://schemas.microsoft.com/office/drawing/2014/main" id="{85EA8E74-BCAC-5666-FE83-38F983F6E3BC}"/>
              </a:ext>
            </a:extLst>
          </p:cNvPr>
          <p:cNvSpPr/>
          <p:nvPr/>
        </p:nvSpPr>
        <p:spPr>
          <a:xfrm>
            <a:off x="8113689" y="3423417"/>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Connector 3">
            <a:extLst>
              <a:ext uri="{FF2B5EF4-FFF2-40B4-BE49-F238E27FC236}">
                <a16:creationId xmlns:a16="http://schemas.microsoft.com/office/drawing/2014/main" id="{39AF51DA-DD5B-C423-D172-2F74ACD60E87}"/>
              </a:ext>
            </a:extLst>
          </p:cNvPr>
          <p:cNvSpPr/>
          <p:nvPr/>
        </p:nvSpPr>
        <p:spPr>
          <a:xfrm>
            <a:off x="7284442" y="42478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294456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Causale</a:t>
            </a:r>
            <a:r>
              <a:rPr lang="en-GB" dirty="0"/>
              <a:t> </a:t>
            </a:r>
            <a:r>
              <a:rPr lang="en-GB" dirty="0" err="1"/>
              <a:t>vragen</a:t>
            </a:r>
            <a:r>
              <a:rPr lang="en-GB" dirty="0"/>
              <a:t> 			(“Causal”)</a:t>
            </a:r>
            <a:endParaRPr lang="nl-NL" dirty="0"/>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Kunnen gesloten vragen zijn. </a:t>
            </a:r>
          </a:p>
          <a:p>
            <a:r>
              <a:rPr lang="nl-NL" dirty="0"/>
              <a:t>Open vragen: Meestal “Hoe” of “Wat”.</a:t>
            </a:r>
          </a:p>
          <a:p>
            <a:r>
              <a:rPr lang="nl-NL" dirty="0"/>
              <a:t>Focus ligt op verbanden leggen.</a:t>
            </a:r>
          </a:p>
          <a:p>
            <a:r>
              <a:rPr lang="nl-NL" dirty="0"/>
              <a:t>Input kan uit Field, Library en Showroom komen.</a:t>
            </a:r>
          </a:p>
          <a:p>
            <a:r>
              <a:rPr lang="nl-NL" dirty="0"/>
              <a:t>Output uit primair uit Lab, secundair uit Workshop.</a:t>
            </a:r>
          </a:p>
        </p:txBody>
      </p:sp>
      <p:sp>
        <p:nvSpPr>
          <p:cNvPr id="10" name="Connector 9">
            <a:extLst>
              <a:ext uri="{FF2B5EF4-FFF2-40B4-BE49-F238E27FC236}">
                <a16:creationId xmlns:a16="http://schemas.microsoft.com/office/drawing/2014/main" id="{85EA8E74-BCAC-5666-FE83-38F983F6E3BC}"/>
              </a:ext>
            </a:extLst>
          </p:cNvPr>
          <p:cNvSpPr/>
          <p:nvPr/>
        </p:nvSpPr>
        <p:spPr>
          <a:xfrm>
            <a:off x="8113689" y="3423417"/>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 name="Connector 3">
            <a:extLst>
              <a:ext uri="{FF2B5EF4-FFF2-40B4-BE49-F238E27FC236}">
                <a16:creationId xmlns:a16="http://schemas.microsoft.com/office/drawing/2014/main" id="{39AF51DA-DD5B-C423-D172-2F74ACD60E87}"/>
              </a:ext>
            </a:extLst>
          </p:cNvPr>
          <p:cNvSpPr/>
          <p:nvPr/>
        </p:nvSpPr>
        <p:spPr>
          <a:xfrm>
            <a:off x="7284442" y="42478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19386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838200" y="365129"/>
            <a:ext cx="10515600" cy="1325563"/>
          </a:xfrm>
        </p:spPr>
        <p:txBody>
          <a:bodyPr/>
          <a:lstStyle/>
          <a:p>
            <a:r>
              <a:rPr lang="nl-NL" dirty="0"/>
              <a:t>Types onderzoeksvragen</a:t>
            </a:r>
          </a:p>
        </p:txBody>
      </p:sp>
      <p:sp>
        <p:nvSpPr>
          <p:cNvPr id="5" name="Tijdelijke aanduiding voor tekst 4"/>
          <p:cNvSpPr>
            <a:spLocks noGrp="1"/>
          </p:cNvSpPr>
          <p:nvPr>
            <p:ph type="body" sz="quarter" idx="11"/>
          </p:nvPr>
        </p:nvSpPr>
        <p:spPr>
          <a:xfrm>
            <a:off x="838200" y="1925638"/>
            <a:ext cx="10515600" cy="4248000"/>
          </a:xfrm>
        </p:spPr>
        <p:txBody>
          <a:bodyPr>
            <a:normAutofit/>
          </a:bodyPr>
          <a:lstStyle/>
          <a:p>
            <a:r>
              <a:rPr lang="en-GB" dirty="0" err="1"/>
              <a:t>Beschrijvende</a:t>
            </a:r>
            <a:r>
              <a:rPr lang="en-GB" dirty="0"/>
              <a:t> </a:t>
            </a:r>
            <a:r>
              <a:rPr lang="en-GB" dirty="0" err="1"/>
              <a:t>vragen</a:t>
            </a:r>
            <a:r>
              <a:rPr lang="en-GB" dirty="0"/>
              <a:t> 	(“Descriptive”)</a:t>
            </a:r>
          </a:p>
          <a:p>
            <a:r>
              <a:rPr lang="en-GB" dirty="0" err="1"/>
              <a:t>Verkennende</a:t>
            </a:r>
            <a:r>
              <a:rPr lang="en-GB" dirty="0"/>
              <a:t> </a:t>
            </a:r>
            <a:r>
              <a:rPr lang="en-GB" dirty="0" err="1"/>
              <a:t>vragen</a:t>
            </a:r>
            <a:r>
              <a:rPr lang="en-GB" dirty="0"/>
              <a:t> 		(“Exploratory”)</a:t>
            </a:r>
          </a:p>
          <a:p>
            <a:r>
              <a:rPr lang="en-GB" dirty="0" err="1"/>
              <a:t>Verklarende</a:t>
            </a:r>
            <a:r>
              <a:rPr lang="en-GB" dirty="0"/>
              <a:t> </a:t>
            </a:r>
            <a:r>
              <a:rPr lang="en-GB" dirty="0" err="1"/>
              <a:t>vragen</a:t>
            </a:r>
            <a:r>
              <a:rPr lang="en-GB" dirty="0"/>
              <a:t> 		(“Explanatory”)</a:t>
            </a:r>
          </a:p>
          <a:p>
            <a:r>
              <a:rPr lang="en-GB" dirty="0" err="1"/>
              <a:t>Voorspellende</a:t>
            </a:r>
            <a:r>
              <a:rPr lang="en-GB" dirty="0"/>
              <a:t> </a:t>
            </a:r>
            <a:r>
              <a:rPr lang="en-GB" dirty="0" err="1"/>
              <a:t>vragen</a:t>
            </a:r>
            <a:r>
              <a:rPr lang="en-GB" dirty="0"/>
              <a:t> 	(“Predictive”)</a:t>
            </a:r>
          </a:p>
          <a:p>
            <a:r>
              <a:rPr lang="en-GB" dirty="0" err="1"/>
              <a:t>Voorschrijvende</a:t>
            </a:r>
            <a:r>
              <a:rPr lang="en-GB" dirty="0"/>
              <a:t> </a:t>
            </a:r>
            <a:r>
              <a:rPr lang="en-GB" dirty="0" err="1"/>
              <a:t>vragen</a:t>
            </a:r>
            <a:r>
              <a:rPr lang="en-GB" dirty="0"/>
              <a:t> 	(“Prescriptive”)</a:t>
            </a:r>
          </a:p>
          <a:p>
            <a:r>
              <a:rPr lang="en-GB" dirty="0" err="1"/>
              <a:t>Vergelijkende</a:t>
            </a:r>
            <a:r>
              <a:rPr lang="en-GB" dirty="0"/>
              <a:t> </a:t>
            </a:r>
            <a:r>
              <a:rPr lang="en-GB" dirty="0" err="1"/>
              <a:t>vragen</a:t>
            </a:r>
            <a:r>
              <a:rPr lang="en-GB" dirty="0"/>
              <a:t> 	(“Comparative”)</a:t>
            </a:r>
          </a:p>
          <a:p>
            <a:r>
              <a:rPr lang="en-GB" dirty="0" err="1"/>
              <a:t>Correlationele</a:t>
            </a:r>
            <a:r>
              <a:rPr lang="en-GB" dirty="0"/>
              <a:t> </a:t>
            </a:r>
            <a:r>
              <a:rPr lang="en-GB" dirty="0" err="1"/>
              <a:t>vragen</a:t>
            </a:r>
            <a:r>
              <a:rPr lang="en-GB" dirty="0"/>
              <a:t> 	(“Correlational”)</a:t>
            </a:r>
          </a:p>
          <a:p>
            <a:r>
              <a:rPr lang="en-GB" dirty="0" err="1"/>
              <a:t>Causale</a:t>
            </a:r>
            <a:r>
              <a:rPr lang="en-GB" dirty="0"/>
              <a:t> </a:t>
            </a:r>
            <a:r>
              <a:rPr lang="en-GB" dirty="0" err="1"/>
              <a:t>vragen</a:t>
            </a:r>
            <a:r>
              <a:rPr lang="en-GB" dirty="0"/>
              <a:t> 			(“Causal”)</a:t>
            </a:r>
            <a:endParaRPr lang="nl-NL" dirty="0"/>
          </a:p>
        </p:txBody>
      </p:sp>
    </p:spTree>
    <p:extLst>
      <p:ext uri="{BB962C8B-B14F-4D97-AF65-F5344CB8AC3E}">
        <p14:creationId xmlns:p14="http://schemas.microsoft.com/office/powerpoint/2010/main" val="422973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523B-6B2A-0FF5-5809-9D550D3B8630}"/>
              </a:ext>
            </a:extLst>
          </p:cNvPr>
          <p:cNvSpPr>
            <a:spLocks noGrp="1"/>
          </p:cNvSpPr>
          <p:nvPr>
            <p:ph type="title"/>
          </p:nvPr>
        </p:nvSpPr>
        <p:spPr/>
        <p:txBody>
          <a:bodyPr/>
          <a:lstStyle/>
          <a:p>
            <a:r>
              <a:rPr lang="nl-NL" dirty="0"/>
              <a:t>THE DOT FRAMEWORK - DOMAINS</a:t>
            </a:r>
          </a:p>
        </p:txBody>
      </p:sp>
      <p:pic>
        <p:nvPicPr>
          <p:cNvPr id="1026" name="Picture 2">
            <a:extLst>
              <a:ext uri="{FF2B5EF4-FFF2-40B4-BE49-F238E27FC236}">
                <a16:creationId xmlns:a16="http://schemas.microsoft.com/office/drawing/2014/main" id="{9F000508-8A5B-3DAB-697B-92860497AA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8439"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ular Callout 3">
            <a:extLst>
              <a:ext uri="{FF2B5EF4-FFF2-40B4-BE49-F238E27FC236}">
                <a16:creationId xmlns:a16="http://schemas.microsoft.com/office/drawing/2014/main" id="{CE90E975-AB17-3240-E931-40058E3CA416}"/>
              </a:ext>
            </a:extLst>
          </p:cNvPr>
          <p:cNvSpPr/>
          <p:nvPr/>
        </p:nvSpPr>
        <p:spPr>
          <a:xfrm>
            <a:off x="734096" y="2975019"/>
            <a:ext cx="1828800" cy="1630079"/>
          </a:xfrm>
          <a:prstGeom prst="wedgeRectCallout">
            <a:avLst>
              <a:gd name="adj1" fmla="val 70716"/>
              <a:gd name="adj2" fmla="val 4353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0" i="0" dirty="0">
                <a:solidFill>
                  <a:schemeClr val="bg1"/>
                </a:solidFill>
                <a:effectLst/>
                <a:latin typeface="Manrope"/>
              </a:rPr>
              <a:t>This is the domain of the specific context that the ICT project takes place</a:t>
            </a:r>
            <a:endParaRPr lang="nl-NL" dirty="0">
              <a:solidFill>
                <a:schemeClr val="bg1"/>
              </a:solidFill>
            </a:endParaRPr>
          </a:p>
        </p:txBody>
      </p:sp>
      <p:sp>
        <p:nvSpPr>
          <p:cNvPr id="5" name="Rectangular Callout 4">
            <a:extLst>
              <a:ext uri="{FF2B5EF4-FFF2-40B4-BE49-F238E27FC236}">
                <a16:creationId xmlns:a16="http://schemas.microsoft.com/office/drawing/2014/main" id="{BF6B909F-A6CB-254F-37C6-18F67D99EBDD}"/>
              </a:ext>
            </a:extLst>
          </p:cNvPr>
          <p:cNvSpPr/>
          <p:nvPr/>
        </p:nvSpPr>
        <p:spPr>
          <a:xfrm>
            <a:off x="7798095" y="3320771"/>
            <a:ext cx="2110520" cy="1630079"/>
          </a:xfrm>
          <a:prstGeom prst="wedgeRectCallout">
            <a:avLst>
              <a:gd name="adj1" fmla="val -70833"/>
              <a:gd name="adj2" fmla="val 3958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0" i="0" dirty="0">
                <a:solidFill>
                  <a:schemeClr val="bg1"/>
                </a:solidFill>
                <a:effectLst/>
                <a:latin typeface="Manrope"/>
              </a:rPr>
              <a:t>All available theory, models and other artefacts that you can use are part of the available work</a:t>
            </a:r>
            <a:endParaRPr lang="nl-NL" dirty="0">
              <a:solidFill>
                <a:schemeClr val="bg1"/>
              </a:solidFill>
            </a:endParaRPr>
          </a:p>
        </p:txBody>
      </p:sp>
      <p:sp>
        <p:nvSpPr>
          <p:cNvPr id="6" name="Rectangular Callout 5">
            <a:extLst>
              <a:ext uri="{FF2B5EF4-FFF2-40B4-BE49-F238E27FC236}">
                <a16:creationId xmlns:a16="http://schemas.microsoft.com/office/drawing/2014/main" id="{DE74CCFC-7490-1226-84F7-FFBE2C02A393}"/>
              </a:ext>
            </a:extLst>
          </p:cNvPr>
          <p:cNvSpPr/>
          <p:nvPr/>
        </p:nvSpPr>
        <p:spPr>
          <a:xfrm>
            <a:off x="6096000" y="481180"/>
            <a:ext cx="2110520" cy="1630079"/>
          </a:xfrm>
          <a:prstGeom prst="wedgeRectCallout">
            <a:avLst>
              <a:gd name="adj1" fmla="val -70833"/>
              <a:gd name="adj2" fmla="val 3958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0" i="0" dirty="0">
                <a:solidFill>
                  <a:schemeClr val="bg1"/>
                </a:solidFill>
                <a:effectLst/>
                <a:latin typeface="Manrope"/>
              </a:rPr>
              <a:t>Where your actual innovation takes place and all of the research is done</a:t>
            </a:r>
            <a:endParaRPr lang="nl-NL" dirty="0">
              <a:solidFill>
                <a:schemeClr val="bg1"/>
              </a:solidFill>
            </a:endParaRPr>
          </a:p>
        </p:txBody>
      </p:sp>
    </p:spTree>
    <p:extLst>
      <p:ext uri="{BB962C8B-B14F-4D97-AF65-F5344CB8AC3E}">
        <p14:creationId xmlns:p14="http://schemas.microsoft.com/office/powerpoint/2010/main" val="2822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2523B-6B2A-0FF5-5809-9D550D3B8630}"/>
              </a:ext>
            </a:extLst>
          </p:cNvPr>
          <p:cNvSpPr>
            <a:spLocks noGrp="1"/>
          </p:cNvSpPr>
          <p:nvPr>
            <p:ph type="title"/>
          </p:nvPr>
        </p:nvSpPr>
        <p:spPr/>
        <p:txBody>
          <a:bodyPr/>
          <a:lstStyle/>
          <a:p>
            <a:r>
              <a:rPr lang="nl-NL" dirty="0"/>
              <a:t>THE DOT FRAMEWORK – TRADE-OFFS</a:t>
            </a:r>
          </a:p>
        </p:txBody>
      </p:sp>
      <p:pic>
        <p:nvPicPr>
          <p:cNvPr id="1026" name="Picture 2">
            <a:extLst>
              <a:ext uri="{FF2B5EF4-FFF2-40B4-BE49-F238E27FC236}">
                <a16:creationId xmlns:a16="http://schemas.microsoft.com/office/drawing/2014/main" id="{9F000508-8A5B-3DAB-697B-92860497AA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8439"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ular Callout 3">
            <a:extLst>
              <a:ext uri="{FF2B5EF4-FFF2-40B4-BE49-F238E27FC236}">
                <a16:creationId xmlns:a16="http://schemas.microsoft.com/office/drawing/2014/main" id="{CE90E975-AB17-3240-E931-40058E3CA416}"/>
              </a:ext>
            </a:extLst>
          </p:cNvPr>
          <p:cNvSpPr/>
          <p:nvPr/>
        </p:nvSpPr>
        <p:spPr>
          <a:xfrm>
            <a:off x="1193441" y="1652056"/>
            <a:ext cx="1828800" cy="2160570"/>
          </a:xfrm>
          <a:prstGeom prst="wedgeRectCallout">
            <a:avLst>
              <a:gd name="adj1" fmla="val 70716"/>
              <a:gd name="adj2" fmla="val 4353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latin typeface="Manrope"/>
              </a:rPr>
              <a:t>Often, mostly in the beginning you want to gain a good overview over what is needed or what is available.</a:t>
            </a:r>
            <a:endParaRPr lang="nl-NL" dirty="0">
              <a:solidFill>
                <a:schemeClr val="bg1"/>
              </a:solidFill>
            </a:endParaRPr>
          </a:p>
        </p:txBody>
      </p:sp>
      <p:sp>
        <p:nvSpPr>
          <p:cNvPr id="5" name="Rectangular Callout 4">
            <a:extLst>
              <a:ext uri="{FF2B5EF4-FFF2-40B4-BE49-F238E27FC236}">
                <a16:creationId xmlns:a16="http://schemas.microsoft.com/office/drawing/2014/main" id="{BF6B909F-A6CB-254F-37C6-18F67D99EBDD}"/>
              </a:ext>
            </a:extLst>
          </p:cNvPr>
          <p:cNvSpPr/>
          <p:nvPr/>
        </p:nvSpPr>
        <p:spPr>
          <a:xfrm>
            <a:off x="67348" y="5167308"/>
            <a:ext cx="4080987" cy="1630079"/>
          </a:xfrm>
          <a:prstGeom prst="wedgeRectCallout">
            <a:avLst>
              <a:gd name="adj1" fmla="val 56662"/>
              <a:gd name="adj2" fmla="val 5615"/>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latin typeface="Manrope"/>
              </a:rPr>
              <a:t>If you do research in the application context your reason for research will probably be to obtain a product which is relevant for the stakeholders. You are trying to optimise the </a:t>
            </a:r>
            <a:r>
              <a:rPr lang="en-GB" i="1" dirty="0">
                <a:solidFill>
                  <a:schemeClr val="bg1"/>
                </a:solidFill>
                <a:latin typeface="Manrope"/>
              </a:rPr>
              <a:t>fit</a:t>
            </a:r>
            <a:r>
              <a:rPr lang="en-GB" dirty="0">
                <a:solidFill>
                  <a:schemeClr val="bg1"/>
                </a:solidFill>
                <a:latin typeface="Manrope"/>
              </a:rPr>
              <a:t> between your product and the application context.</a:t>
            </a:r>
            <a:endParaRPr lang="nl-NL" dirty="0">
              <a:solidFill>
                <a:schemeClr val="bg1"/>
              </a:solidFill>
            </a:endParaRPr>
          </a:p>
        </p:txBody>
      </p:sp>
      <p:sp>
        <p:nvSpPr>
          <p:cNvPr id="6" name="Rectangular Callout 5">
            <a:extLst>
              <a:ext uri="{FF2B5EF4-FFF2-40B4-BE49-F238E27FC236}">
                <a16:creationId xmlns:a16="http://schemas.microsoft.com/office/drawing/2014/main" id="{DE74CCFC-7490-1226-84F7-FFBE2C02A393}"/>
              </a:ext>
            </a:extLst>
          </p:cNvPr>
          <p:cNvSpPr/>
          <p:nvPr/>
        </p:nvSpPr>
        <p:spPr>
          <a:xfrm>
            <a:off x="6688428" y="5120454"/>
            <a:ext cx="3602334" cy="1630079"/>
          </a:xfrm>
          <a:prstGeom prst="wedgeRectCallout">
            <a:avLst>
              <a:gd name="adj1" fmla="val -70833"/>
              <a:gd name="adj2" fmla="val 3958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latin typeface="Manrope"/>
              </a:rPr>
              <a:t>Oftentimes you want to assure that your product is up to contemporary quality standards. In those cases you want to use all the </a:t>
            </a:r>
            <a:r>
              <a:rPr lang="en-GB" i="1" dirty="0">
                <a:solidFill>
                  <a:schemeClr val="bg1"/>
                </a:solidFill>
                <a:latin typeface="Manrope"/>
              </a:rPr>
              <a:t>expertise</a:t>
            </a:r>
            <a:r>
              <a:rPr lang="en-GB" dirty="0">
                <a:solidFill>
                  <a:schemeClr val="bg1"/>
                </a:solidFill>
                <a:latin typeface="Manrope"/>
              </a:rPr>
              <a:t> available to create your product.</a:t>
            </a:r>
            <a:endParaRPr lang="nl-NL" dirty="0">
              <a:solidFill>
                <a:schemeClr val="bg1"/>
              </a:solidFill>
            </a:endParaRPr>
          </a:p>
        </p:txBody>
      </p:sp>
      <p:sp>
        <p:nvSpPr>
          <p:cNvPr id="3" name="Rectangular Callout 2">
            <a:extLst>
              <a:ext uri="{FF2B5EF4-FFF2-40B4-BE49-F238E27FC236}">
                <a16:creationId xmlns:a16="http://schemas.microsoft.com/office/drawing/2014/main" id="{63575203-BF68-29DA-6FC4-D9978485F154}"/>
              </a:ext>
            </a:extLst>
          </p:cNvPr>
          <p:cNvSpPr/>
          <p:nvPr/>
        </p:nvSpPr>
        <p:spPr>
          <a:xfrm>
            <a:off x="344448" y="2977619"/>
            <a:ext cx="2788275" cy="2160570"/>
          </a:xfrm>
          <a:prstGeom prst="wedgeRectCallout">
            <a:avLst>
              <a:gd name="adj1" fmla="val 70716"/>
              <a:gd name="adj2" fmla="val 43538"/>
            </a:avLst>
          </a:prstGeom>
          <a:solidFill>
            <a:srgbClr val="E5005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latin typeface="Manrope"/>
              </a:rPr>
              <a:t>At other times you want to test specific aspects of your work, making sure it works. In these cases you try to configure your research to optimise "certainty" about your hypotheses or goals.</a:t>
            </a:r>
            <a:endParaRPr lang="nl-NL" dirty="0">
              <a:solidFill>
                <a:schemeClr val="bg1"/>
              </a:solidFill>
            </a:endParaRPr>
          </a:p>
        </p:txBody>
      </p:sp>
    </p:spTree>
    <p:extLst>
      <p:ext uri="{BB962C8B-B14F-4D97-AF65-F5344CB8AC3E}">
        <p14:creationId xmlns:p14="http://schemas.microsoft.com/office/powerpoint/2010/main" val="424202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F7D66DD3-4244-6482-B6E0-11A34CBA2AB1}"/>
              </a:ext>
            </a:extLst>
          </p:cNvPr>
          <p:cNvSpPr>
            <a:spLocks noGrp="1"/>
          </p:cNvSpPr>
          <p:nvPr>
            <p:ph type="pic" sz="quarter" idx="11"/>
          </p:nvPr>
        </p:nvSpPr>
        <p:spPr/>
        <p:txBody>
          <a:bodyPr/>
          <a:lstStyle/>
          <a:p>
            <a:endParaRPr lang="nl-NL"/>
          </a:p>
        </p:txBody>
      </p:sp>
      <p:sp>
        <p:nvSpPr>
          <p:cNvPr id="2" name="Title 1">
            <a:extLst>
              <a:ext uri="{FF2B5EF4-FFF2-40B4-BE49-F238E27FC236}">
                <a16:creationId xmlns:a16="http://schemas.microsoft.com/office/drawing/2014/main" id="{5862523B-6B2A-0FF5-5809-9D550D3B8630}"/>
              </a:ext>
            </a:extLst>
          </p:cNvPr>
          <p:cNvSpPr>
            <a:spLocks noGrp="1"/>
          </p:cNvSpPr>
          <p:nvPr>
            <p:ph type="title"/>
          </p:nvPr>
        </p:nvSpPr>
        <p:spPr/>
        <p:txBody>
          <a:bodyPr/>
          <a:lstStyle/>
          <a:p>
            <a:r>
              <a:rPr lang="nl-NL" dirty="0"/>
              <a:t>THE DOT FRAMEWORK - OPDRACHT</a:t>
            </a:r>
          </a:p>
        </p:txBody>
      </p:sp>
      <p:sp>
        <p:nvSpPr>
          <p:cNvPr id="8" name="Text Placeholder 7">
            <a:extLst>
              <a:ext uri="{FF2B5EF4-FFF2-40B4-BE49-F238E27FC236}">
                <a16:creationId xmlns:a16="http://schemas.microsoft.com/office/drawing/2014/main" id="{11E1E8BE-1EE1-9189-961C-E061BB938C63}"/>
              </a:ext>
            </a:extLst>
          </p:cNvPr>
          <p:cNvSpPr>
            <a:spLocks noGrp="1"/>
          </p:cNvSpPr>
          <p:nvPr>
            <p:ph type="body" sz="quarter" idx="12"/>
          </p:nvPr>
        </p:nvSpPr>
        <p:spPr/>
        <p:txBody>
          <a:bodyPr/>
          <a:lstStyle/>
          <a:p>
            <a:r>
              <a:rPr lang="nl-NL" dirty="0"/>
              <a:t>Koppel de 8 types onderzoeksvragen aan een of meerdere onderzoeksgebieden. </a:t>
            </a:r>
          </a:p>
        </p:txBody>
      </p:sp>
      <p:pic>
        <p:nvPicPr>
          <p:cNvPr id="1026" name="Picture 2">
            <a:extLst>
              <a:ext uri="{FF2B5EF4-FFF2-40B4-BE49-F238E27FC236}">
                <a16:creationId xmlns:a16="http://schemas.microsoft.com/office/drawing/2014/main" id="{9F000508-8A5B-3DAB-697B-92860497AA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9367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A680DF8-192E-084E-7234-0F8B4B90053B}"/>
              </a:ext>
            </a:extLst>
          </p:cNvPr>
          <p:cNvSpPr>
            <a:spLocks noGrp="1"/>
          </p:cNvSpPr>
          <p:nvPr>
            <p:ph type="pic" sz="quarter" idx="11"/>
          </p:nvPr>
        </p:nvSpPr>
        <p:spPr/>
        <p:txBody>
          <a:bodyPr/>
          <a:lstStyle/>
          <a:p>
            <a:endParaRPr lang="nl-NL"/>
          </a:p>
        </p:txBody>
      </p:sp>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Beschrijvende</a:t>
            </a:r>
            <a:r>
              <a:rPr lang="en-GB" dirty="0"/>
              <a:t> </a:t>
            </a:r>
            <a:r>
              <a:rPr lang="en-GB" dirty="0" err="1"/>
              <a:t>vragen</a:t>
            </a:r>
            <a:r>
              <a:rPr lang="en-GB" dirty="0"/>
              <a:t> 	(“Descriptive”)</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Meestal “Wat” of ”Hoe”</a:t>
            </a:r>
          </a:p>
          <a:p>
            <a:r>
              <a:rPr lang="nl-NL" dirty="0"/>
              <a:t>Nadruk ligt meer op overzicht dan op details</a:t>
            </a:r>
          </a:p>
          <a:p>
            <a:r>
              <a:rPr lang="nl-NL" dirty="0"/>
              <a:t>Vooral Library maar ook Field. </a:t>
            </a:r>
          </a:p>
          <a:p>
            <a:pPr marL="0" indent="0">
              <a:buNone/>
            </a:pPr>
            <a:endParaRPr lang="nl-NL" dirty="0"/>
          </a:p>
        </p:txBody>
      </p:sp>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9" name="Connector 8">
            <a:extLst>
              <a:ext uri="{FF2B5EF4-FFF2-40B4-BE49-F238E27FC236}">
                <a16:creationId xmlns:a16="http://schemas.microsoft.com/office/drawing/2014/main" id="{AA473645-BA55-486A-F454-5F7027C33D0D}"/>
              </a:ext>
            </a:extLst>
          </p:cNvPr>
          <p:cNvSpPr/>
          <p:nvPr/>
        </p:nvSpPr>
        <p:spPr>
          <a:xfrm>
            <a:off x="7276562"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950817"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01063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A680DF8-192E-084E-7234-0F8B4B90053B}"/>
              </a:ext>
            </a:extLst>
          </p:cNvPr>
          <p:cNvSpPr>
            <a:spLocks noGrp="1"/>
          </p:cNvSpPr>
          <p:nvPr>
            <p:ph type="pic" sz="quarter" idx="11"/>
          </p:nvPr>
        </p:nvSpPr>
        <p:spPr/>
        <p:txBody>
          <a:bodyPr/>
          <a:lstStyle/>
          <a:p>
            <a:endParaRPr lang="nl-NL"/>
          </a:p>
        </p:txBody>
      </p:sp>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Verkennende</a:t>
            </a:r>
            <a:r>
              <a:rPr lang="en-GB" dirty="0"/>
              <a:t> </a:t>
            </a:r>
            <a:r>
              <a:rPr lang="en-GB" dirty="0" err="1"/>
              <a:t>vragen</a:t>
            </a:r>
            <a:r>
              <a:rPr lang="en-GB" dirty="0"/>
              <a:t> 		(“Exploratory”)</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Meestal “Wat” of ”Hoe”</a:t>
            </a:r>
          </a:p>
          <a:p>
            <a:r>
              <a:rPr lang="nl-NL" dirty="0"/>
              <a:t>Nadruk ligt meer op overzicht dan op details</a:t>
            </a:r>
          </a:p>
          <a:p>
            <a:r>
              <a:rPr lang="nl-NL" dirty="0"/>
              <a:t>Vooral Field, maar ook Library</a:t>
            </a:r>
          </a:p>
        </p:txBody>
      </p:sp>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9" name="Connector 8">
            <a:extLst>
              <a:ext uri="{FF2B5EF4-FFF2-40B4-BE49-F238E27FC236}">
                <a16:creationId xmlns:a16="http://schemas.microsoft.com/office/drawing/2014/main" id="{AA473645-BA55-486A-F454-5F7027C33D0D}"/>
              </a:ext>
            </a:extLst>
          </p:cNvPr>
          <p:cNvSpPr/>
          <p:nvPr/>
        </p:nvSpPr>
        <p:spPr>
          <a:xfrm>
            <a:off x="7276562"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950817" y="2625542"/>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308689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Verklarende</a:t>
            </a:r>
            <a:r>
              <a:rPr lang="en-GB" dirty="0"/>
              <a:t> </a:t>
            </a:r>
            <a:r>
              <a:rPr lang="en-GB" dirty="0" err="1"/>
              <a:t>vragen</a:t>
            </a:r>
            <a:r>
              <a:rPr lang="en-GB" dirty="0"/>
              <a:t> 		(“Explanatory”)</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Meestal “Waarom”</a:t>
            </a:r>
          </a:p>
          <a:p>
            <a:r>
              <a:rPr lang="nl-NL" dirty="0"/>
              <a:t>Nadruk ligt meer op details dan op overzicht.</a:t>
            </a:r>
          </a:p>
          <a:p>
            <a:r>
              <a:rPr lang="nl-NL" dirty="0"/>
              <a:t>Vooral Lab, maar ook Werkplaats om beschikbaar werk te koppelen aan het toepassingsdomein.</a:t>
            </a:r>
          </a:p>
        </p:txBody>
      </p:sp>
      <p:sp>
        <p:nvSpPr>
          <p:cNvPr id="9" name="Connector 8">
            <a:extLst>
              <a:ext uri="{FF2B5EF4-FFF2-40B4-BE49-F238E27FC236}">
                <a16:creationId xmlns:a16="http://schemas.microsoft.com/office/drawing/2014/main" id="{AA473645-BA55-486A-F454-5F7027C33D0D}"/>
              </a:ext>
            </a:extLst>
          </p:cNvPr>
          <p:cNvSpPr/>
          <p:nvPr/>
        </p:nvSpPr>
        <p:spPr>
          <a:xfrm>
            <a:off x="7263683" y="4264994"/>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100810" y="3449944"/>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886700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4A680DF8-192E-084E-7234-0F8B4B90053B}"/>
              </a:ext>
            </a:extLst>
          </p:cNvPr>
          <p:cNvSpPr>
            <a:spLocks noGrp="1"/>
          </p:cNvSpPr>
          <p:nvPr>
            <p:ph type="pic" sz="quarter" idx="11"/>
          </p:nvPr>
        </p:nvSpPr>
        <p:spPr/>
        <p:txBody>
          <a:bodyPr/>
          <a:lstStyle/>
          <a:p>
            <a:endParaRPr lang="nl-NL"/>
          </a:p>
        </p:txBody>
      </p:sp>
      <p:sp>
        <p:nvSpPr>
          <p:cNvPr id="5" name="Title 4">
            <a:extLst>
              <a:ext uri="{FF2B5EF4-FFF2-40B4-BE49-F238E27FC236}">
                <a16:creationId xmlns:a16="http://schemas.microsoft.com/office/drawing/2014/main" id="{E6228725-80DE-60CD-93BE-E0A256FDC0C4}"/>
              </a:ext>
            </a:extLst>
          </p:cNvPr>
          <p:cNvSpPr>
            <a:spLocks noGrp="1"/>
          </p:cNvSpPr>
          <p:nvPr>
            <p:ph type="title"/>
          </p:nvPr>
        </p:nvSpPr>
        <p:spPr/>
        <p:txBody>
          <a:bodyPr/>
          <a:lstStyle/>
          <a:p>
            <a:r>
              <a:rPr lang="en-GB" dirty="0" err="1"/>
              <a:t>Voorspellende</a:t>
            </a:r>
            <a:r>
              <a:rPr lang="en-GB" dirty="0"/>
              <a:t> </a:t>
            </a:r>
            <a:r>
              <a:rPr lang="en-GB" dirty="0" err="1"/>
              <a:t>vragen</a:t>
            </a:r>
            <a:r>
              <a:rPr lang="en-GB" dirty="0"/>
              <a:t> 	(“Predictive”)</a:t>
            </a:r>
          </a:p>
        </p:txBody>
      </p:sp>
      <p:sp>
        <p:nvSpPr>
          <p:cNvPr id="6" name="Text Placeholder 5">
            <a:extLst>
              <a:ext uri="{FF2B5EF4-FFF2-40B4-BE49-F238E27FC236}">
                <a16:creationId xmlns:a16="http://schemas.microsoft.com/office/drawing/2014/main" id="{C27EE5AD-015D-6402-423A-B1ECF5600D40}"/>
              </a:ext>
            </a:extLst>
          </p:cNvPr>
          <p:cNvSpPr>
            <a:spLocks noGrp="1"/>
          </p:cNvSpPr>
          <p:nvPr>
            <p:ph type="body" sz="quarter" idx="12"/>
          </p:nvPr>
        </p:nvSpPr>
        <p:spPr/>
        <p:txBody>
          <a:bodyPr/>
          <a:lstStyle/>
          <a:p>
            <a:r>
              <a:rPr lang="nl-NL" dirty="0"/>
              <a:t>Kunnen gesloten vragen zijn. </a:t>
            </a:r>
          </a:p>
          <a:p>
            <a:r>
              <a:rPr lang="nl-NL" dirty="0"/>
              <a:t>Open vragen: Meestal “Hoe” of “Wat”.</a:t>
            </a:r>
          </a:p>
          <a:p>
            <a:r>
              <a:rPr lang="nl-NL" dirty="0"/>
              <a:t>Nadruk ligt meer op overzicht dan op details</a:t>
            </a:r>
          </a:p>
          <a:p>
            <a:r>
              <a:rPr lang="nl-NL" dirty="0"/>
              <a:t>Vooral Field, maar ook Library: op basis van wat er bekend is aan data en ontwikkelingen. </a:t>
            </a:r>
          </a:p>
        </p:txBody>
      </p:sp>
      <p:pic>
        <p:nvPicPr>
          <p:cNvPr id="8" name="Picture 2">
            <a:extLst>
              <a:ext uri="{FF2B5EF4-FFF2-40B4-BE49-F238E27FC236}">
                <a16:creationId xmlns:a16="http://schemas.microsoft.com/office/drawing/2014/main" id="{CB47785F-AF4F-8881-5D60-313ECA459C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3675" y="1690692"/>
            <a:ext cx="5059656" cy="5167308"/>
          </a:xfrm>
          <a:prstGeom prst="rect">
            <a:avLst/>
          </a:prstGeom>
          <a:noFill/>
          <a:extLst>
            <a:ext uri="{909E8E84-426E-40DD-AFC4-6F175D3DCCD1}">
              <a14:hiddenFill xmlns:a14="http://schemas.microsoft.com/office/drawing/2010/main">
                <a:solidFill>
                  <a:srgbClr val="FFFFFF"/>
                </a:solidFill>
              </a14:hiddenFill>
            </a:ext>
          </a:extLst>
        </p:spPr>
      </p:pic>
      <p:sp>
        <p:nvSpPr>
          <p:cNvPr id="9" name="Connector 8">
            <a:extLst>
              <a:ext uri="{FF2B5EF4-FFF2-40B4-BE49-F238E27FC236}">
                <a16:creationId xmlns:a16="http://schemas.microsoft.com/office/drawing/2014/main" id="{AA473645-BA55-486A-F454-5F7027C33D0D}"/>
              </a:ext>
            </a:extLst>
          </p:cNvPr>
          <p:cNvSpPr/>
          <p:nvPr/>
        </p:nvSpPr>
        <p:spPr>
          <a:xfrm>
            <a:off x="7276562" y="2603619"/>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Connector 9">
            <a:extLst>
              <a:ext uri="{FF2B5EF4-FFF2-40B4-BE49-F238E27FC236}">
                <a16:creationId xmlns:a16="http://schemas.microsoft.com/office/drawing/2014/main" id="{85EA8E74-BCAC-5666-FE83-38F983F6E3BC}"/>
              </a:ext>
            </a:extLst>
          </p:cNvPr>
          <p:cNvSpPr/>
          <p:nvPr/>
        </p:nvSpPr>
        <p:spPr>
          <a:xfrm>
            <a:off x="8950817" y="2625542"/>
            <a:ext cx="1674255" cy="1648804"/>
          </a:xfrm>
          <a:prstGeom prst="flowChartConnector">
            <a:avLst/>
          </a:prstGeom>
          <a:noFill/>
          <a:ln w="285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369559564"/>
      </p:ext>
    </p:extLst>
  </p:cSld>
  <p:clrMapOvr>
    <a:masterClrMapping/>
  </p:clrMapOvr>
</p:sld>
</file>

<file path=ppt/theme/theme1.xml><?xml version="1.0" encoding="utf-8"?>
<a:theme xmlns:a="http://schemas.openxmlformats.org/drawingml/2006/main" name="Presentatie_Smal">
  <a:themeElements>
    <a:clrScheme name="HAN">
      <a:dk1>
        <a:sysClr val="windowText" lastClr="000000"/>
      </a:dk1>
      <a:lt1>
        <a:sysClr val="window" lastClr="FFFFFF"/>
      </a:lt1>
      <a:dk2>
        <a:srgbClr val="E50056"/>
      </a:dk2>
      <a:lt2>
        <a:srgbClr val="F8F8F8"/>
      </a:lt2>
      <a:accent1>
        <a:srgbClr val="000000"/>
      </a:accent1>
      <a:accent2>
        <a:srgbClr val="454545"/>
      </a:accent2>
      <a:accent3>
        <a:srgbClr val="757575"/>
      </a:accent3>
      <a:accent4>
        <a:srgbClr val="919191"/>
      </a:accent4>
      <a:accent5>
        <a:srgbClr val="E3E3E3"/>
      </a:accent5>
      <a:accent6>
        <a:srgbClr val="F8F8F8"/>
      </a:accent6>
      <a:hlink>
        <a:srgbClr val="000000"/>
      </a:hlink>
      <a:folHlink>
        <a:srgbClr val="000000"/>
      </a:folHlink>
    </a:clrScheme>
    <a:fontScheme name="HAN-PP">
      <a:majorFont>
        <a:latin typeface="Avenir Next Condensed Medium"/>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eed_wit_v5" id="{F6C41901-E5B4-4FEB-A778-FF765A248646}" vid="{7B5227E1-91BA-4173-8DF2-0457B5FA0E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Presentatie_Smal</Template>
  <TotalTime>57</TotalTime>
  <Words>615</Words>
  <Application>Microsoft Macintosh PowerPoint</Application>
  <PresentationFormat>Widescreen</PresentationFormat>
  <Paragraphs>70</Paragraphs>
  <Slides>13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Avenir Next Condensed Medium</vt:lpstr>
      <vt:lpstr>Manrope</vt:lpstr>
      <vt:lpstr>Presentatie_Smal</vt:lpstr>
      <vt:lpstr>PowerPoint Presentation</vt:lpstr>
      <vt:lpstr>Types onderzoeksvragen</vt:lpstr>
      <vt:lpstr>THE DOT FRAMEWORK - DOMAINS</vt:lpstr>
      <vt:lpstr>THE DOT FRAMEWORK – TRADE-OFFS</vt:lpstr>
      <vt:lpstr>THE DOT FRAMEWORK - OPDRACHT</vt:lpstr>
      <vt:lpstr>Beschrijvende vragen  (“Descriptive”)</vt:lpstr>
      <vt:lpstr>Verkennende vragen   (“Exploratory”)</vt:lpstr>
      <vt:lpstr>Verklarende vragen   (“Explanatory”)</vt:lpstr>
      <vt:lpstr>Voorspellende vragen  (“Predictive”)</vt:lpstr>
      <vt:lpstr>Voorschrijvende vragen  (“Prescriptive”)</vt:lpstr>
      <vt:lpstr>Vergelijkende vragen  (“Comparative”)</vt:lpstr>
      <vt:lpstr>Correlationele vragen  (“Correlational”)</vt:lpstr>
      <vt:lpstr>Causale vragen    (“Causal”)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Rody Middelkoop</dc:creator>
  <cp:lastModifiedBy>Rody Middelkoop</cp:lastModifiedBy>
  <cp:revision>9</cp:revision>
  <dcterms:created xsi:type="dcterms:W3CDTF">2024-02-26T11:36:31Z</dcterms:created>
  <dcterms:modified xsi:type="dcterms:W3CDTF">2024-02-26T12:34:22Z</dcterms:modified>
</cp:coreProperties>
</file>